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65" r:id="rId11"/>
    <p:sldId id="269" r:id="rId12"/>
    <p:sldId id="276" r:id="rId13"/>
    <p:sldId id="277" r:id="rId14"/>
    <p:sldId id="278" r:id="rId15"/>
    <p:sldId id="279" r:id="rId16"/>
    <p:sldId id="280" r:id="rId17"/>
    <p:sldId id="264" r:id="rId18"/>
    <p:sldId id="266" r:id="rId19"/>
    <p:sldId id="283" r:id="rId20"/>
    <p:sldId id="270" r:id="rId21"/>
    <p:sldId id="271" r:id="rId22"/>
    <p:sldId id="272" r:id="rId23"/>
    <p:sldId id="273" r:id="rId24"/>
    <p:sldId id="274" r:id="rId25"/>
    <p:sldId id="275" r:id="rId26"/>
    <p:sldId id="284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440ED1-6731-468D-88EF-54C835172D66}">
          <p14:sldIdLst/>
        </p14:section>
        <p14:section name="Intro" id="{5FBC8C35-A246-4E93-8B12-F3D37179605C}">
          <p14:sldIdLst>
            <p14:sldId id="256"/>
            <p14:sldId id="257"/>
          </p14:sldIdLst>
        </p14:section>
        <p14:section name="Group Intro" id="{B9354653-4931-4917-A35B-7D8E8AE9C4F9}">
          <p14:sldIdLst>
            <p14:sldId id="258"/>
            <p14:sldId id="259"/>
            <p14:sldId id="260"/>
            <p14:sldId id="261"/>
          </p14:sldIdLst>
        </p14:section>
        <p14:section name="UNOCHA" id="{0DABD77B-BF60-4EF7-A781-0DED3F9B0F64}">
          <p14:sldIdLst>
            <p14:sldId id="262"/>
            <p14:sldId id="263"/>
            <p14:sldId id="282"/>
            <p14:sldId id="265"/>
            <p14:sldId id="269"/>
          </p14:sldIdLst>
        </p14:section>
        <p14:section name="Ghana Mines" id="{2549A46D-ADBC-4130-8ABB-F07E17983390}">
          <p14:sldIdLst>
            <p14:sldId id="276"/>
            <p14:sldId id="277"/>
            <p14:sldId id="278"/>
            <p14:sldId id="279"/>
            <p14:sldId id="280"/>
          </p14:sldIdLst>
        </p14:section>
        <p14:section name="Red Cross" id="{EBBEA0AE-B0A1-42CD-859F-A87A5CBADE90}">
          <p14:sldIdLst>
            <p14:sldId id="264"/>
            <p14:sldId id="266"/>
            <p14:sldId id="283"/>
            <p14:sldId id="270"/>
          </p14:sldIdLst>
        </p14:section>
        <p14:section name="Conservation Metrics" id="{51C1F40E-45ED-4F0A-B039-9CCF42324AEA}">
          <p14:sldIdLst>
            <p14:sldId id="271"/>
            <p14:sldId id="272"/>
            <p14:sldId id="273"/>
            <p14:sldId id="274"/>
            <p14:sldId id="275"/>
          </p14:sldIdLst>
        </p14:section>
        <p14:section name="Wrapup" id="{A5BBE6A7-0941-4C24-BA79-F03EAA5B12AB}">
          <p14:sldIdLst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75091" autoAdjust="0"/>
  </p:normalViewPr>
  <p:slideViewPr>
    <p:cSldViewPr snapToGrid="0">
      <p:cViewPr varScale="1">
        <p:scale>
          <a:sx n="80" d="100"/>
          <a:sy n="80" d="100"/>
        </p:scale>
        <p:origin x="1539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B2321-1FD3-43C5-A698-E477DFF086E1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154BE-B578-4157-B8A3-74C046A6D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2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be talking to you about some of the work done by my team, using ML and Deep Learning to dramatic effect on projects for social and animal welfare.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310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did we get there?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61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3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90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39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72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77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30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1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68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78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54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08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3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969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80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84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53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719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30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a team within MSFT’, but there are so many acronyms it’s not even worth translating.</a:t>
            </a:r>
          </a:p>
          <a:p>
            <a:r>
              <a:rPr lang="en-US" dirty="0"/>
              <a:t>It suffices to say we’re a team that works with partners across numerous disciplines (like Blockchain, IoT, Big Data, and ML/DL),</a:t>
            </a:r>
          </a:p>
          <a:p>
            <a:r>
              <a:rPr lang="en-US" dirty="0"/>
              <a:t>On hard problems for which MSFT doesn’t have an out-of-the-box solution. We then share those solutions (or as much as we can)</a:t>
            </a:r>
          </a:p>
          <a:p>
            <a:r>
              <a:rPr lang="en-US" dirty="0"/>
              <a:t>Via OSS, code stories, and talks like this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66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work with dozens of Fortune 500 partners including the ones on this slide, but also many more (and even more household) names which we’re not allowed to mention.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29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don’t just work with Fortune 500 – we love working with organizations like the UN and the Red Cross, </a:t>
            </a:r>
          </a:p>
          <a:p>
            <a:r>
              <a:rPr lang="en-US" dirty="0"/>
              <a:t>And even smaller conservation-related groups like Conservation Metrics, or academics.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16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hand off our engagement, we’ll share what we can.</a:t>
            </a:r>
          </a:p>
          <a:p>
            <a:r>
              <a:rPr lang="en-US" dirty="0"/>
              <a:t>Via code stories on our blog</a:t>
            </a:r>
          </a:p>
          <a:p>
            <a:r>
              <a:rPr lang="en-US" dirty="0"/>
              <a:t>Via open-source repos on GitHub – you’ll see many in this talk, and all of them are MIT licensed (where possible)</a:t>
            </a:r>
          </a:p>
          <a:p>
            <a:r>
              <a:rPr lang="en-US" dirty="0"/>
              <a:t>And via talks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87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project I wanted to discuss is our work with the UN’s Office for Coordinating Humanitarian Aid.</a:t>
            </a:r>
          </a:p>
          <a:p>
            <a:r>
              <a:rPr lang="en-US" dirty="0"/>
              <a:t>We were called in to help with a problem they had:</a:t>
            </a:r>
          </a:p>
          <a:p>
            <a:r>
              <a:rPr lang="en-US" dirty="0"/>
              <a:t>There were just a few agents monitoring all of the Middle East and Africa, and they needed to determine whether aid efforts were successful in some very dangerous places.</a:t>
            </a:r>
          </a:p>
          <a:p>
            <a:r>
              <a:rPr lang="en-US" dirty="0"/>
              <a:t>How do you measure the impact of aid in Libya…</a:t>
            </a:r>
          </a:p>
          <a:p>
            <a:r>
              <a:rPr lang="en-US" dirty="0"/>
              <a:t>… when you can’t go into the country and check – it’s too dangerous</a:t>
            </a:r>
          </a:p>
          <a:p>
            <a:r>
              <a:rPr lang="en-US" dirty="0"/>
              <a:t>… you can’t pay others to go in for you</a:t>
            </a:r>
          </a:p>
          <a:p>
            <a:r>
              <a:rPr lang="en-US" dirty="0"/>
              <a:t>… and newspapers may not exist in some areas, or may be unreliable (captured by the local warlord)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5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initially we built a system that could ingest data from multiple sources (twitter, </a:t>
            </a:r>
            <a:r>
              <a:rPr lang="en-US" dirty="0" err="1"/>
              <a:t>facebook</a:t>
            </a:r>
            <a:r>
              <a:rPr lang="en-US" dirty="0"/>
              <a:t>, RSS)</a:t>
            </a:r>
          </a:p>
          <a:p>
            <a:r>
              <a:rPr lang="en-US" dirty="0"/>
              <a:t>Process in chunks using </a:t>
            </a:r>
            <a:r>
              <a:rPr lang="en-US" dirty="0" err="1"/>
              <a:t>PySpark</a:t>
            </a:r>
            <a:endParaRPr lang="en-US" dirty="0"/>
          </a:p>
          <a:p>
            <a:r>
              <a:rPr lang="en-US" dirty="0"/>
              <a:t>Tag locations + keywords using fuzzy matching to a fixed list of locations + keywords of interest we were given</a:t>
            </a:r>
          </a:p>
          <a:p>
            <a:r>
              <a:rPr lang="en-US" dirty="0"/>
              <a:t>Built a custom sentiment model using emoji to help improve an Arabic baseline</a:t>
            </a:r>
          </a:p>
          <a:p>
            <a:endParaRPr lang="en-US" dirty="0"/>
          </a:p>
          <a:p>
            <a:r>
              <a:rPr lang="en-US" dirty="0"/>
              <a:t>We found that this system was too slow primarily due to </a:t>
            </a:r>
            <a:r>
              <a:rPr lang="en-US" dirty="0" err="1"/>
              <a:t>PySpark</a:t>
            </a:r>
            <a:r>
              <a:rPr lang="en-US" dirty="0"/>
              <a:t> (slowed processing), and our use of NLTK (slowed cluster startup).</a:t>
            </a:r>
          </a:p>
          <a:p>
            <a:r>
              <a:rPr lang="en-US" dirty="0"/>
              <a:t>We also ran into something I like to call the “Trump problem” – our feed was being drowned in tweets about Benghazi.</a:t>
            </a:r>
          </a:p>
          <a:p>
            <a:endParaRPr lang="en-US" dirty="0"/>
          </a:p>
          <a:p>
            <a:r>
              <a:rPr lang="en-US" dirty="0"/>
              <a:t>So we reimplemented…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87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dashboard we ended up building, with a list of keywords that drives the rest of the page:</a:t>
            </a:r>
          </a:p>
          <a:p>
            <a:pPr marL="171450" indent="-171450">
              <a:buFontTx/>
              <a:buChar char="-"/>
            </a:pPr>
            <a:r>
              <a:rPr lang="en-US" dirty="0"/>
              <a:t>A quick overview of the most popular locations, topics, and sources associated with the term</a:t>
            </a:r>
          </a:p>
          <a:p>
            <a:pPr marL="171450" indent="-171450">
              <a:buFontTx/>
              <a:buChar char="-"/>
            </a:pPr>
            <a:r>
              <a:rPr lang="en-US" dirty="0"/>
              <a:t>A timeline showing the frequency of occurrence of the term, so the agent can see if/when it’s spiking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A heatmap allowing them to zoom into areas of interest and check out the sentiment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actual list of tweets/articles where the term occurs so they can see if we’re hitting another “Benghazi problem”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3154BE-B578-4157-B8A3-74C046A6DE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7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223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50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25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2303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83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31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57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70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7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94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85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0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72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6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16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59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E9D00-6E4D-4B19-A14B-CE81BFE0CA7F}" type="datetimeFigureOut">
              <a:rPr lang="en-US" smtClean="0"/>
              <a:t>3/25/2018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0D138-6094-49B9-89CD-6F279C52D8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87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raphql.org/" TargetMode="External"/><Relationship Id="rId5" Type="http://schemas.openxmlformats.org/officeDocument/2006/relationships/hyperlink" Target="https://databricks.com/" TargetMode="External"/><Relationship Id="rId4" Type="http://schemas.openxmlformats.org/officeDocument/2006/relationships/hyperlink" Target="https://github.com/spencermountain/compromis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veloperblog/2017/06/06/geocoding-social-conversations-nlp-javascrip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atalystCode/project-fortis" TargetMode="External"/><Relationship Id="rId5" Type="http://schemas.openxmlformats.org/officeDocument/2006/relationships/hyperlink" Target="https://www.microsoft.com/developerblog/2017/11/20/opener-permissively-licensed-named-entity-recognition-on-the-jvm/" TargetMode="External"/><Relationship Id="rId4" Type="http://schemas.openxmlformats.org/officeDocument/2006/relationships/hyperlink" Target="https://www.microsoft.com/developerblog/2017/05/10/graphql-providing-context-into-global-crisiss-and-social-public-data-sourc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ustomvision.ai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oodlefrenzy/ImageRecognitionInKeras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youtu.be/dVHHfPL3FlA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cognitive-services/fac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geitgey/face_recognition" TargetMode="External"/><Relationship Id="rId5" Type="http://schemas.openxmlformats.org/officeDocument/2006/relationships/hyperlink" Target="https://github.com/davidsandberg/facenet" TargetMode="External"/><Relationship Id="rId4" Type="http://schemas.openxmlformats.org/officeDocument/2006/relationships/hyperlink" Target="https://azure.microsoft.com/en-us/blog/announcing-new-milestones-for-microsoft-cognitive-services-vision-and-search-services-in-azur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veloperblog/2017/07/01/building-image-classification-pipeline-using-serverless-architectur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hyperlink" Target="https://github.com/CatalystCode/faceanalysi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atalystCode/VoTT" TargetMode="External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icrosoft.com/en-us/azure/machine-learning/preview/" TargetMode="External"/><Relationship Id="rId5" Type="http://schemas.openxmlformats.org/officeDocument/2006/relationships/hyperlink" Target="https://docs.microsoft.com/en-us/azure/machine-learning/preview/quickstart-installation" TargetMode="External"/><Relationship Id="rId4" Type="http://schemas.openxmlformats.org/officeDocument/2006/relationships/hyperlink" Target="https://azure.microsoft.com/en-us/overview/machine-learning/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arxiv.org/abs/1506.01497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hyperlink" Target="https://github.com/tensorflow/models/blob/master/research/object_detection/g3doc/detection_model_zoo.md" TargetMode="External"/><Relationship Id="rId4" Type="http://schemas.openxmlformats.org/officeDocument/2006/relationships/hyperlink" Target="https://docs.microsoft.com/en-us/cognitive-toolkit/object-detection-using-faster-r-cnn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microsoft.com/developerblog/2017/10/24/bird-detection-with-azure-ml-workbench/" TargetMode="External"/><Relationship Id="rId5" Type="http://schemas.openxmlformats.org/officeDocument/2006/relationships/image" Target="../media/image25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ilanz@Microsoft.co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SGAC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developerblo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0708-90BE-495E-BA0A-6A40CFC24F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Good at Cloud 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ACEB4-59B9-4D5D-9502-0EC55AE5C4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Lanzetta</a:t>
            </a:r>
          </a:p>
        </p:txBody>
      </p:sp>
    </p:spTree>
    <p:extLst>
      <p:ext uri="{BB962C8B-B14F-4D97-AF65-F5344CB8AC3E}">
        <p14:creationId xmlns:p14="http://schemas.microsoft.com/office/powerpoint/2010/main" val="88929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D495A-0A07-4F7D-9C57-8C7AE3DE5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A7C9D-3BA8-45D7-AEDF-547E06D78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regions of interest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linkClick r:id="rId3"/>
              </a:rPr>
              <a:t>Mapbox</a:t>
            </a:r>
            <a:r>
              <a:rPr lang="en-US" dirty="0"/>
              <a:t> and </a:t>
            </a:r>
            <a:r>
              <a:rPr lang="en-US" dirty="0" err="1"/>
              <a:t>PostGres</a:t>
            </a:r>
            <a:r>
              <a:rPr lang="en-US" dirty="0"/>
              <a:t>/GIS to determine locales</a:t>
            </a:r>
          </a:p>
          <a:p>
            <a:pPr lvl="1"/>
            <a:r>
              <a:rPr lang="en-US" dirty="0"/>
              <a:t>Use Microsoft Translator for Arabic =&gt; English</a:t>
            </a:r>
          </a:p>
          <a:p>
            <a:r>
              <a:rPr lang="en-US" dirty="0"/>
              <a:t>Process data as it arrives using Azure Functions (~= AWS Lambda)</a:t>
            </a:r>
          </a:p>
          <a:p>
            <a:pPr lvl="1"/>
            <a:r>
              <a:rPr lang="en-US" dirty="0"/>
              <a:t>Use </a:t>
            </a:r>
            <a:r>
              <a:rPr lang="en-US" dirty="0">
                <a:hlinkClick r:id="rId4"/>
              </a:rPr>
              <a:t>Compromise</a:t>
            </a:r>
            <a:r>
              <a:rPr lang="en-US" dirty="0"/>
              <a:t> for light-weight entity tagging</a:t>
            </a:r>
          </a:p>
          <a:p>
            <a:r>
              <a:rPr lang="en-US" dirty="0"/>
              <a:t>Cook the tagged data in Spark using Scala</a:t>
            </a:r>
          </a:p>
          <a:p>
            <a:pPr lvl="1"/>
            <a:r>
              <a:rPr lang="en-US" dirty="0" err="1"/>
              <a:t>PySpark</a:t>
            </a:r>
            <a:r>
              <a:rPr lang="en-US" dirty="0"/>
              <a:t> was still too slow when using UDFs (User Defined Functions)</a:t>
            </a:r>
          </a:p>
          <a:p>
            <a:pPr lvl="1"/>
            <a:r>
              <a:rPr lang="en-US" dirty="0"/>
              <a:t>This is changing!</a:t>
            </a:r>
          </a:p>
          <a:p>
            <a:pPr lvl="1"/>
            <a:r>
              <a:rPr lang="en-US" dirty="0">
                <a:hlinkClick r:id="rId5"/>
              </a:rPr>
              <a:t>DataBricks</a:t>
            </a:r>
            <a:r>
              <a:rPr lang="en-US" dirty="0"/>
              <a:t> on Azure is making Spark easier (better than HDInsight)</a:t>
            </a:r>
          </a:p>
          <a:p>
            <a:r>
              <a:rPr lang="en-US" dirty="0"/>
              <a:t>Surface the data using </a:t>
            </a:r>
            <a:r>
              <a:rPr lang="en-US" dirty="0">
                <a:hlinkClick r:id="rId6"/>
              </a:rPr>
              <a:t>GraphQL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85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A449-17DD-492B-B97E-34A90F0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C8EA8-AE1E-4DC3-86C7-E2E4040DD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https://www.microsoft.com/developerblog/2017/06/06/geocoding-social-conversations-nlp-javascript/</a:t>
            </a:r>
            <a:endParaRPr lang="en-US" dirty="0"/>
          </a:p>
          <a:p>
            <a:r>
              <a:rPr lang="en-US" dirty="0">
                <a:hlinkClick r:id="rId4"/>
              </a:rPr>
              <a:t>https://www.microsoft.com/developerblog/2017/05/10/graphql-providing-context-into-global-crisiss-and-social-public-data-sources/</a:t>
            </a:r>
            <a:endParaRPr lang="en-US" dirty="0"/>
          </a:p>
          <a:p>
            <a:r>
              <a:rPr lang="en-US" dirty="0">
                <a:hlinkClick r:id="rId5"/>
              </a:rPr>
              <a:t>https://www.microsoft.com/developerblog/2017/11/20/opener-permissively-licensed-named-entity-recognition-on-the-jvm/</a:t>
            </a:r>
            <a:r>
              <a:rPr lang="en-US" dirty="0"/>
              <a:t> </a:t>
            </a:r>
          </a:p>
          <a:p>
            <a:r>
              <a:rPr lang="en-US" u="sng" dirty="0">
                <a:hlinkClick r:id="rId6"/>
              </a:rPr>
              <a:t>https://github.com/CatalystCode/project-fortis</a:t>
            </a:r>
            <a:r>
              <a:rPr lang="en-US" u="sng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63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>
            <a:extLst>
              <a:ext uri="{FF2B5EF4-FFF2-40B4-BE49-F238E27FC236}">
                <a16:creationId xmlns:a16="http://schemas.microsoft.com/office/drawing/2014/main" id="{CFD580F5-E7BF-4C1D-BEFD-4A4601EBA8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8D25211A-4CA0-4B53-82BB-1EE7C7F3C72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1379" y="0"/>
            <a:ext cx="72406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astle on a hill&#10;&#10;Description generated with very high confidence">
            <a:extLst>
              <a:ext uri="{FF2B5EF4-FFF2-40B4-BE49-F238E27FC236}">
                <a16:creationId xmlns:a16="http://schemas.microsoft.com/office/drawing/2014/main" id="{0597808E-8E58-4A4F-8FD1-893060473A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6" r="16752"/>
          <a:stretch/>
        </p:blipFill>
        <p:spPr>
          <a:xfrm>
            <a:off x="5304147" y="10"/>
            <a:ext cx="688785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B5E60-1EFB-409D-A5DC-6C5699715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Ghana Via London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A35F-7455-4031-8297-6A422D2FC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364573"/>
            <a:ext cx="3977639" cy="38541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Illegal gold mining in Ghana is rampant</a:t>
            </a:r>
          </a:p>
          <a:p>
            <a:pPr lvl="1"/>
            <a:r>
              <a:rPr lang="en-US" sz="1600" dirty="0"/>
              <a:t>What are the environmental impacts?</a:t>
            </a:r>
          </a:p>
          <a:p>
            <a:pPr lvl="1"/>
            <a:r>
              <a:rPr lang="en-US" sz="1600" dirty="0"/>
              <a:t>Does it help or harm the locals?</a:t>
            </a:r>
          </a:p>
          <a:p>
            <a:r>
              <a:rPr lang="en-US" sz="1600" dirty="0"/>
              <a:t>Little data due to</a:t>
            </a:r>
          </a:p>
          <a:p>
            <a:pPr lvl="1"/>
            <a:r>
              <a:rPr lang="en-US" sz="1600" dirty="0"/>
              <a:t>Difficulty of finding mines</a:t>
            </a:r>
          </a:p>
          <a:p>
            <a:pPr lvl="1"/>
            <a:r>
              <a:rPr lang="en-US" sz="1600" dirty="0"/>
              <a:t>Challenge of gathering environment and demographic data</a:t>
            </a:r>
          </a:p>
          <a:p>
            <a:r>
              <a:rPr lang="en-US" sz="1800" dirty="0"/>
              <a:t>Research being done at Royal Holloway University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D0A4D6-03A5-4E72-917D-5E204A250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73" y="1441450"/>
            <a:ext cx="1752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85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2DDC-56D3-4F6C-A78F-2C33F072B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466427"/>
            <a:ext cx="8610600" cy="1293028"/>
          </a:xfrm>
        </p:spPr>
        <p:txBody>
          <a:bodyPr/>
          <a:lstStyle/>
          <a:p>
            <a:r>
              <a:rPr lang="en-US" dirty="0"/>
              <a:t>Gathering Data</a:t>
            </a:r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83B2FBC-359F-449C-BD8F-CB4C8D2024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3" y="1666718"/>
            <a:ext cx="8610600" cy="4944701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A8896-3211-4544-8EFD-21EAE9787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51533" y="1666718"/>
            <a:ext cx="2779160" cy="432953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Bing Maps tiles</a:t>
            </a:r>
          </a:p>
          <a:p>
            <a:pPr lvl="1"/>
            <a:r>
              <a:rPr lang="en-US" dirty="0"/>
              <a:t>Careful choice of zoom level</a:t>
            </a:r>
          </a:p>
          <a:p>
            <a:pPr lvl="1"/>
            <a:r>
              <a:rPr lang="en-US" dirty="0"/>
              <a:t>Quad-keys to pick regions of interest</a:t>
            </a:r>
          </a:p>
          <a:p>
            <a:r>
              <a:rPr lang="en-US" dirty="0"/>
              <a:t>Ghana Living Standards Survey</a:t>
            </a:r>
          </a:p>
          <a:p>
            <a:r>
              <a:rPr lang="en-US" dirty="0"/>
              <a:t>Deforestation Dataset</a:t>
            </a:r>
          </a:p>
          <a:p>
            <a:r>
              <a:rPr lang="en-US" dirty="0"/>
              <a:t>Child Health Data</a:t>
            </a:r>
          </a:p>
          <a:p>
            <a:r>
              <a:rPr lang="en-US" dirty="0"/>
              <a:t>Lighting Data</a:t>
            </a:r>
          </a:p>
        </p:txBody>
      </p:sp>
    </p:spTree>
    <p:extLst>
      <p:ext uri="{BB962C8B-B14F-4D97-AF65-F5344CB8AC3E}">
        <p14:creationId xmlns:p14="http://schemas.microsoft.com/office/powerpoint/2010/main" val="2684263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27DC-FBF9-42C4-B560-F55A3B054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BA111-6135-4E7B-B65D-381D0937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/>
            <a:r>
              <a:rPr lang="en-US" dirty="0"/>
              <a:t>Base model trained on ImageNet: 14M images</a:t>
            </a:r>
          </a:p>
          <a:p>
            <a:pPr marL="285750" indent="-285750"/>
            <a:r>
              <a:rPr lang="en-US" dirty="0"/>
              <a:t>Transfer that knowledge with 10s of images</a:t>
            </a:r>
          </a:p>
          <a:p>
            <a:pPr marL="742950" lvl="1" indent="-285750"/>
            <a:r>
              <a:rPr lang="en-US" dirty="0"/>
              <a:t>Satellite images of Ghanaian landscapes are a very different domain, so more images are needed</a:t>
            </a:r>
          </a:p>
          <a:p>
            <a:pPr marL="285750" indent="-285750"/>
            <a:r>
              <a:rPr lang="en-US" dirty="0"/>
              <a:t>“Transfer-Learning-as-a-Service”: </a:t>
            </a:r>
            <a:r>
              <a:rPr lang="en-US" dirty="0">
                <a:hlinkClick r:id="rId3"/>
              </a:rPr>
              <a:t>https://customvision.ai/</a:t>
            </a:r>
            <a:r>
              <a:rPr lang="en-US" dirty="0"/>
              <a:t> </a:t>
            </a:r>
          </a:p>
          <a:p>
            <a:pPr marL="742950" lvl="1" indent="-285750"/>
            <a:r>
              <a:rPr lang="en-US" dirty="0"/>
              <a:t>But we wanted to process images once, in a single batch</a:t>
            </a:r>
          </a:p>
          <a:p>
            <a:pPr marL="742950" lvl="1" indent="-285750"/>
            <a:r>
              <a:rPr lang="en-US" dirty="0"/>
              <a:t>Plus, it’s a university, so they wanted cheap</a:t>
            </a:r>
          </a:p>
          <a:p>
            <a:pPr marL="285750" indent="-285750"/>
            <a:r>
              <a:rPr lang="en-US" dirty="0"/>
              <a:t>We used Keras with TensorFlow, as it was easy to build </a:t>
            </a:r>
            <a:r>
              <a:rPr lang="en-US" i="1" dirty="0"/>
              <a:t>and explain</a:t>
            </a:r>
            <a:endParaRPr lang="en-US" dirty="0"/>
          </a:p>
          <a:p>
            <a:pPr marL="285750" indent="-285750"/>
            <a:r>
              <a:rPr lang="en-US" dirty="0"/>
              <a:t>Topographic hotdog/not-hotdog: “Mine”/“Not Mine”</a:t>
            </a:r>
          </a:p>
          <a:p>
            <a:pPr marL="742950" lvl="1" indent="-285750"/>
            <a:r>
              <a:rPr lang="en-US" dirty="0"/>
              <a:t>We needed a third class: “Clouds”</a:t>
            </a:r>
          </a:p>
          <a:p>
            <a:pPr marL="742950" lvl="1" indent="-285750"/>
            <a:r>
              <a:rPr lang="en-US" dirty="0"/>
              <a:t>We needed different regions and data augmentation to avoid learning color classifiers</a:t>
            </a:r>
          </a:p>
        </p:txBody>
      </p:sp>
    </p:spTree>
    <p:extLst>
      <p:ext uri="{BB962C8B-B14F-4D97-AF65-F5344CB8AC3E}">
        <p14:creationId xmlns:p14="http://schemas.microsoft.com/office/powerpoint/2010/main" val="85594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BDFADFB3-3D44-49A8-AE3B-A87C61607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B912AE0-CAD9-4F8F-A2A2-BDF07D4EDD2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D7C2DEF-63C5-495B-BBE5-720E5D12B4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E21E403-0B61-4473-BE57-AB0F1637967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26" name="Picture 2" descr="https://codestoryedge.azurewebsites.net/developerblog/wp-content/uploads/scoring-stage-1024x584.png">
            <a:extLst>
              <a:ext uri="{FF2B5EF4-FFF2-40B4-BE49-F238E27FC236}">
                <a16:creationId xmlns:a16="http://schemas.microsoft.com/office/drawing/2014/main" id="{B3A84FBE-D25A-437C-90E3-17E16EB0F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53" y="1737934"/>
            <a:ext cx="6177937" cy="35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716529-4440-406C-A8E3-1286B9C0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96" y="643464"/>
            <a:ext cx="3761964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Scoring in Bulk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AC4E-F81A-4889-93C3-A13843066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6695" y="3923151"/>
            <a:ext cx="3761965" cy="229388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Azure File Share</a:t>
            </a:r>
          </a:p>
          <a:p>
            <a:pPr marL="0" indent="0" algn="r">
              <a:buNone/>
            </a:pPr>
            <a:r>
              <a:rPr lang="en-US" sz="2000" dirty="0"/>
              <a:t>Kubernetes</a:t>
            </a:r>
          </a:p>
          <a:p>
            <a:pPr marL="0" indent="0" algn="r">
              <a:buNone/>
            </a:pPr>
            <a:r>
              <a:rPr lang="en-US" sz="2000" dirty="0"/>
              <a:t>Queues in Redis</a:t>
            </a:r>
          </a:p>
          <a:p>
            <a:pPr marL="0" indent="0" algn="r">
              <a:buNone/>
            </a:pPr>
            <a:r>
              <a:rPr lang="en-US" sz="2000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870834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9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CFD580F5-E7BF-4C1D-BEFD-4A4601EBA8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F0F06750-78FE-4472-8DA5-14CF3336F8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stle surrounded by trees&#10;&#10;Description generated with very high confidence">
            <a:extLst>
              <a:ext uri="{FF2B5EF4-FFF2-40B4-BE49-F238E27FC236}">
                <a16:creationId xmlns:a16="http://schemas.microsoft.com/office/drawing/2014/main" id="{87C783E8-AAA4-4635-9338-568E0AD515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9" b="27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6" name="Picture 15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23FF3D86-2916-4F9F-9752-304810CF59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8" name="Picture 17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AB048875-14D1-4CC7-8AC3-7ABC73AAAF1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3EABE-559C-48D6-9245-5ADEF9DA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FD12C-853E-4276-85DF-309F4F842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842935"/>
            <a:ext cx="9448800" cy="685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6"/>
              </a:rPr>
              <a:t>https://github.com/noodlefrenzy/ImageRecognitionInKeras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231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E41B83-C09C-4859-AB94-511A2C0BBE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E05C4E-6F76-43EC-9537-2BA7871BBE0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9" name="Picture 8" descr="A person and person posing for a photo&#10;&#10;Description generated with high confidence">
            <a:extLst>
              <a:ext uri="{FF2B5EF4-FFF2-40B4-BE49-F238E27FC236}">
                <a16:creationId xmlns:a16="http://schemas.microsoft.com/office/drawing/2014/main" id="{28FE3017-ACB4-4980-98F6-8A1AE2F75F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1" r="22658"/>
          <a:stretch/>
        </p:blipFill>
        <p:spPr>
          <a:xfrm>
            <a:off x="4972699" y="746126"/>
            <a:ext cx="6533501" cy="5472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DC3CEB-EF0A-4EA3-A200-1FEDC7CD4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          Red Cross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3DB78-DB98-4455-9FEC-8A9D1E7649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3977639" cy="3854112"/>
          </a:xfrm>
        </p:spPr>
        <p:txBody>
          <a:bodyPr>
            <a:normAutofit/>
          </a:bodyPr>
          <a:lstStyle/>
          <a:p>
            <a:r>
              <a:rPr lang="en-US" sz="1600" dirty="0"/>
              <a:t>Refugee Crisis</a:t>
            </a:r>
          </a:p>
          <a:p>
            <a:pPr lvl="1"/>
            <a:r>
              <a:rPr lang="en-US" sz="1600" dirty="0"/>
              <a:t>ICRC’s “Trace the Face” (</a:t>
            </a:r>
            <a:r>
              <a:rPr lang="en-US" sz="1600" dirty="0">
                <a:hlinkClick r:id="rId5"/>
              </a:rPr>
              <a:t>https://youtu.be/dVHHfPL3FlA</a:t>
            </a:r>
            <a:r>
              <a:rPr lang="en-US" sz="1600" dirty="0"/>
              <a:t>)</a:t>
            </a:r>
          </a:p>
          <a:p>
            <a:pPr lvl="1"/>
            <a:r>
              <a:rPr lang="en-US" sz="1600" dirty="0"/>
              <a:t>How can we do a better job of reuniting refugee families?</a:t>
            </a:r>
          </a:p>
          <a:p>
            <a:endParaRPr lang="en-US" sz="1600" dirty="0"/>
          </a:p>
        </p:txBody>
      </p:sp>
      <p:pic>
        <p:nvPicPr>
          <p:cNvPr id="12" name="Picture 11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8BE1DD21-1D5C-408C-B013-3493276D6D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6" y="858545"/>
            <a:ext cx="1411855" cy="141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9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BA28B-F466-4A4D-AB6D-10E7ED83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C85FA-370D-4B0F-AA06-8E7A280CE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Cognitive Services</a:t>
            </a:r>
          </a:p>
          <a:p>
            <a:pPr lvl="1"/>
            <a:r>
              <a:rPr lang="en-US" dirty="0">
                <a:hlinkClick r:id="rId3"/>
              </a:rPr>
              <a:t>https://azure.microsoft.com/en-us/services/cognitive-services/face</a:t>
            </a:r>
            <a:endParaRPr lang="en-US" dirty="0"/>
          </a:p>
          <a:p>
            <a:pPr lvl="1"/>
            <a:r>
              <a:rPr lang="en-US" dirty="0"/>
              <a:t>Limited number of faces </a:t>
            </a:r>
            <a:r>
              <a:rPr lang="en-US" dirty="0">
                <a:sym typeface="Wingdings" panose="05000000000000000000" pitchFamily="2" charset="2"/>
              </a:rPr>
              <a:t> at the time, but …</a:t>
            </a:r>
          </a:p>
          <a:p>
            <a:pPr lvl="1"/>
            <a:r>
              <a:rPr lang="en-US" dirty="0">
                <a:hlinkClick r:id="rId4"/>
              </a:rPr>
              <a:t>https://azure.microsoft.com/en-us/blog/announcing-new-milestones-for-microsoft-cognitive-services-vision-and-search-services-in-azure/</a:t>
            </a:r>
            <a:endParaRPr lang="en-US" dirty="0"/>
          </a:p>
          <a:p>
            <a:pPr lvl="1"/>
            <a:r>
              <a:rPr lang="en-US" dirty="0"/>
              <a:t>Also, need to run on-premises for data security requirements</a:t>
            </a:r>
          </a:p>
          <a:p>
            <a:r>
              <a:rPr lang="en-US" dirty="0" err="1"/>
              <a:t>FaceNet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https://github.com/davidsandberg/facenet</a:t>
            </a:r>
            <a:endParaRPr lang="en-US" dirty="0"/>
          </a:p>
          <a:p>
            <a:r>
              <a:rPr lang="en-US" dirty="0" err="1"/>
              <a:t>Face_recognition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https://github.com/ageitgey/face_recognition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0343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3CEB3-477F-43E2-B335-47BE8633E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Recognition using DL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B9A75-F696-4D16-ADBB-573BDC800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799" y="2194559"/>
            <a:ext cx="10820401" cy="4024125"/>
          </a:xfrm>
        </p:spPr>
        <p:txBody>
          <a:bodyPr/>
          <a:lstStyle/>
          <a:p>
            <a:r>
              <a:rPr lang="en-US" dirty="0"/>
              <a:t>Convnet feature maps produce “vectors” of facial features</a:t>
            </a:r>
          </a:p>
          <a:p>
            <a:r>
              <a:rPr lang="en-US" dirty="0"/>
              <a:t>Comparing the facial feature vectors using a distance metric (e.g. L2 Norm) can provide surprisingly accurate facial matching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354DC2-51D1-491B-BD62-74F587B3A6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78296"/>
            <a:ext cx="8846678" cy="3077546"/>
          </a:xfrm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09A1611B-D6E0-4F44-9ECA-822324215A32}"/>
              </a:ext>
            </a:extLst>
          </p:cNvPr>
          <p:cNvSpPr/>
          <p:nvPr/>
        </p:nvSpPr>
        <p:spPr>
          <a:xfrm>
            <a:off x="8162818" y="5121666"/>
            <a:ext cx="2099531" cy="1461520"/>
          </a:xfrm>
          <a:prstGeom prst="wedgeRoundRectCallout">
            <a:avLst>
              <a:gd name="adj1" fmla="val -63689"/>
              <a:gd name="adj2" fmla="val -264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these features to test similarity</a:t>
            </a:r>
          </a:p>
        </p:txBody>
      </p:sp>
    </p:spTree>
    <p:extLst>
      <p:ext uri="{BB962C8B-B14F-4D97-AF65-F5344CB8AC3E}">
        <p14:creationId xmlns:p14="http://schemas.microsoft.com/office/powerpoint/2010/main" val="154694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3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D2B93162-635C-46F5-97EC-E98C1659F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8DEEB5-F3B7-4784-8804-D87271DA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Deep Learning, Broad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EFDEA-53C8-4305-9861-728F98D56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Machine Learning and Deep Learning has the chance to be a massive force for good in the world. I’ll discuss four projects we’ve worked on in that area:</a:t>
            </a:r>
          </a:p>
          <a:p>
            <a:pPr lvl="1"/>
            <a:r>
              <a:rPr lang="en-US" sz="1800" dirty="0"/>
              <a:t>Helping aid workers in Libya</a:t>
            </a:r>
          </a:p>
          <a:p>
            <a:pPr lvl="1"/>
            <a:r>
              <a:rPr lang="en-US" sz="1800" dirty="0"/>
              <a:t>Helping quantify the impact of illegal mining in Ghana</a:t>
            </a:r>
          </a:p>
          <a:p>
            <a:pPr lvl="1"/>
            <a:r>
              <a:rPr lang="en-US" sz="1800" dirty="0"/>
              <a:t>Finding disaster victims using facial recognition</a:t>
            </a:r>
          </a:p>
          <a:p>
            <a:pPr lvl="1"/>
            <a:r>
              <a:rPr lang="en-US" sz="1800" dirty="0"/>
              <a:t>Tracking endangered species</a:t>
            </a:r>
          </a:p>
        </p:txBody>
      </p:sp>
    </p:spTree>
    <p:extLst>
      <p:ext uri="{BB962C8B-B14F-4D97-AF65-F5344CB8AC3E}">
        <p14:creationId xmlns:p14="http://schemas.microsoft.com/office/powerpoint/2010/main" val="873032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DF9A1-E5DF-48AB-AB1E-50F54D6A3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4DC2F-E4B8-4C6B-8C1C-F7EF2B5455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170714" cy="4024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https://www.microsoft.com/developerblog/2017/07/01/building-image-classification-pipeline-using-serverless-architecture/</a:t>
            </a:r>
            <a:endParaRPr lang="en-US" dirty="0"/>
          </a:p>
          <a:p>
            <a:pPr lvl="1"/>
            <a:r>
              <a:rPr lang="en-US" dirty="0"/>
              <a:t>(Use this if you </a:t>
            </a:r>
            <a:r>
              <a:rPr lang="en-US" i="1" dirty="0"/>
              <a:t>don’t</a:t>
            </a:r>
            <a:r>
              <a:rPr lang="en-US" dirty="0"/>
              <a:t> have to do all processing on-premise)</a:t>
            </a:r>
          </a:p>
          <a:p>
            <a:r>
              <a:rPr lang="en-US" u="sng" dirty="0">
                <a:hlinkClick r:id="rId4"/>
              </a:rPr>
              <a:t>https://github.com/CatalystCode/faceanalysis</a:t>
            </a:r>
            <a:endParaRPr lang="en-US" dirty="0"/>
          </a:p>
          <a:p>
            <a:r>
              <a:rPr lang="en-US" dirty="0"/>
              <a:t>(Follow-up code story is </a:t>
            </a:r>
            <a:r>
              <a:rPr lang="en-US" i="1" dirty="0"/>
              <a:t>almost</a:t>
            </a:r>
            <a:r>
              <a:rPr lang="en-US" dirty="0"/>
              <a:t> published)</a:t>
            </a:r>
          </a:p>
        </p:txBody>
      </p:sp>
      <p:pic>
        <p:nvPicPr>
          <p:cNvPr id="10" name="Content Placeholder 9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BA285307-423C-4A4F-B6D2-10B82FF489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17979"/>
            <a:ext cx="5334000" cy="3576205"/>
          </a:xfrm>
        </p:spPr>
      </p:pic>
    </p:spTree>
    <p:extLst>
      <p:ext uri="{BB962C8B-B14F-4D97-AF65-F5344CB8AC3E}">
        <p14:creationId xmlns:p14="http://schemas.microsoft.com/office/powerpoint/2010/main" val="61333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D580F5-E7BF-4C1D-BEFD-4A4601EBA8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F06750-78FE-4472-8DA5-14CF3336F8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ird that is standing in the grass&#10;&#10;Description generated with very high confidence">
            <a:extLst>
              <a:ext uri="{FF2B5EF4-FFF2-40B4-BE49-F238E27FC236}">
                <a16:creationId xmlns:a16="http://schemas.microsoft.com/office/drawing/2014/main" id="{4A159183-D523-4059-B26A-3C97BB2FED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72" b="23387"/>
          <a:stretch/>
        </p:blipFill>
        <p:spPr>
          <a:xfrm>
            <a:off x="20" y="5147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860A72-22C2-47AA-B00F-9E9B39094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69" y="478248"/>
            <a:ext cx="6200448" cy="19264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dirty="0"/>
              <a:t>Conservation Metrics</a:t>
            </a:r>
          </a:p>
        </p:txBody>
      </p:sp>
    </p:spTree>
    <p:extLst>
      <p:ext uri="{BB962C8B-B14F-4D97-AF65-F5344CB8AC3E}">
        <p14:creationId xmlns:p14="http://schemas.microsoft.com/office/powerpoint/2010/main" val="874833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1036-E046-4C1F-99D2-E70F44A7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Trainers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85086-4E3F-4588-AB42-2FC119F03F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9" y="2194559"/>
            <a:ext cx="4550229" cy="42878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Visual Object Tagging Tool</a:t>
            </a:r>
          </a:p>
          <a:p>
            <a:pPr lvl="1"/>
            <a:r>
              <a:rPr lang="en-US" dirty="0">
                <a:hlinkClick r:id="rId3"/>
              </a:rPr>
              <a:t>https://github.com/CatalystCode/VoTT</a:t>
            </a:r>
            <a:endParaRPr lang="en-US" dirty="0"/>
          </a:p>
          <a:p>
            <a:r>
              <a:rPr lang="en-US" dirty="0"/>
              <a:t>Azure ML</a:t>
            </a:r>
          </a:p>
          <a:p>
            <a:pPr lvl="1"/>
            <a:r>
              <a:rPr lang="en-US" dirty="0">
                <a:hlinkClick r:id="rId4"/>
              </a:rPr>
              <a:t>https://azure.microsoft.com/en-us/overview/machine-learning/</a:t>
            </a:r>
            <a:endParaRPr lang="en-US" dirty="0"/>
          </a:p>
          <a:p>
            <a:pPr lvl="1"/>
            <a:r>
              <a:rPr lang="en-US" dirty="0"/>
              <a:t>Workbench: </a:t>
            </a:r>
            <a:r>
              <a:rPr lang="en-US" dirty="0">
                <a:hlinkClick r:id="rId5"/>
              </a:rPr>
              <a:t>https://docs.microsoft.com/en-us/azure/machine-learning/preview/quickstart-installation</a:t>
            </a:r>
            <a:endParaRPr lang="en-US" dirty="0"/>
          </a:p>
          <a:p>
            <a:pPr lvl="1"/>
            <a:r>
              <a:rPr lang="en-US" dirty="0"/>
              <a:t>Services: </a:t>
            </a:r>
            <a:r>
              <a:rPr lang="en-US" dirty="0">
                <a:hlinkClick r:id="rId6"/>
              </a:rPr>
              <a:t>https://docs.microsoft.com/en-us/azure/machine-learning/preview/</a:t>
            </a:r>
            <a:r>
              <a:rPr lang="en-US" dirty="0"/>
              <a:t> </a:t>
            </a:r>
          </a:p>
        </p:txBody>
      </p:sp>
      <p:pic>
        <p:nvPicPr>
          <p:cNvPr id="11" name="Content Placeholder 10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C5403A3C-D37E-4F8C-BB5E-6730EBB832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057401"/>
            <a:ext cx="6353935" cy="4550228"/>
          </a:xfrm>
        </p:spPr>
      </p:pic>
    </p:spTree>
    <p:extLst>
      <p:ext uri="{BB962C8B-B14F-4D97-AF65-F5344CB8AC3E}">
        <p14:creationId xmlns:p14="http://schemas.microsoft.com/office/powerpoint/2010/main" val="2540893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9534F-9F61-4DD6-96F7-1DB0A128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 </a:t>
            </a:r>
            <a:r>
              <a:rPr lang="en-US" dirty="0" err="1"/>
              <a:t>Throwdown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22E2A-330E-42D6-A84E-B446FFBD4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880947"/>
            <a:ext cx="3456432" cy="617320"/>
          </a:xfrm>
        </p:spPr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55213F-A2AB-42AC-ADAE-58EA5F871380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85799" y="2583432"/>
            <a:ext cx="3456432" cy="33141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R-CNN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https://arxiv.org/abs/1506.01497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75CFC-85ED-446B-9665-4C2823615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68800" y="1880200"/>
            <a:ext cx="3456432" cy="626534"/>
          </a:xfrm>
        </p:spPr>
        <p:txBody>
          <a:bodyPr/>
          <a:lstStyle/>
          <a:p>
            <a:r>
              <a:rPr lang="en-US" dirty="0"/>
              <a:t>CNTK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F66C6C-CE55-490D-86D6-C6B945A165B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2582934"/>
            <a:ext cx="3456432" cy="33146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https://docs.microsoft.com/en-us/cognitive-toolkit/object-detection-using-faster-r-cnn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</a:t>
            </a:r>
            <a:r>
              <a:rPr lang="en-US" dirty="0" err="1"/>
              <a:t>AlexNet</a:t>
            </a:r>
            <a:r>
              <a:rPr lang="en-US" dirty="0"/>
              <a:t> and VGG16 out of the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570404-C2A1-4607-946C-EF357F17AB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1800" y="1871733"/>
            <a:ext cx="3456432" cy="626534"/>
          </a:xfrm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06D2ED-6649-408E-9774-C2AF19BAA2C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8051801" y="2583432"/>
            <a:ext cx="3456432" cy="331413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https://github.com/tensorflow/models/blob/master/research/object_detection/g3doc/detection_model_zoo.md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Far more pre-trained models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1F0C1A-7606-4024-8E39-52A1DF54F6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6" y="5188580"/>
            <a:ext cx="5676900" cy="1139910"/>
          </a:xfrm>
          <a:prstGeom prst="rect">
            <a:avLst/>
          </a:prstGeom>
        </p:spPr>
      </p:pic>
      <p:pic>
        <p:nvPicPr>
          <p:cNvPr id="12" name="Picture 11" descr="A screenshot of a map&#10;&#10;Description generated with very high confidence">
            <a:extLst>
              <a:ext uri="{FF2B5EF4-FFF2-40B4-BE49-F238E27FC236}">
                <a16:creationId xmlns:a16="http://schemas.microsoft.com/office/drawing/2014/main" id="{27C995B1-A916-4D2D-93AF-CAC1EF25E2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58" y="3844932"/>
            <a:ext cx="6988779" cy="1314916"/>
          </a:xfrm>
          <a:prstGeom prst="rect">
            <a:avLst/>
          </a:prstGeom>
        </p:spPr>
      </p:pic>
      <p:pic>
        <p:nvPicPr>
          <p:cNvPr id="14" name="Picture 13" descr="A picture containing businesscard&#10;&#10;Description generated with high confidence">
            <a:extLst>
              <a:ext uri="{FF2B5EF4-FFF2-40B4-BE49-F238E27FC236}">
                <a16:creationId xmlns:a16="http://schemas.microsoft.com/office/drawing/2014/main" id="{9F901456-C630-41D8-A5D8-12CD591ED7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45" y="3184813"/>
            <a:ext cx="3446202" cy="339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4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8">
            <a:extLst>
              <a:ext uri="{FF2B5EF4-FFF2-40B4-BE49-F238E27FC236}">
                <a16:creationId xmlns:a16="http://schemas.microsoft.com/office/drawing/2014/main" id="{BDFADFB3-3D44-49A8-AE3B-A87C61607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0" name="Rectangle 30">
            <a:extLst>
              <a:ext uri="{FF2B5EF4-FFF2-40B4-BE49-F238E27FC236}">
                <a16:creationId xmlns:a16="http://schemas.microsoft.com/office/drawing/2014/main" id="{626C8655-F166-4750-BA96-4360D907D47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32">
            <a:extLst>
              <a:ext uri="{FF2B5EF4-FFF2-40B4-BE49-F238E27FC236}">
                <a16:creationId xmlns:a16="http://schemas.microsoft.com/office/drawing/2014/main" id="{30862539-52F7-43D0-A2BC-ADDD9106315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35" name="Rounded Rectangle 14">
            <a:extLst>
              <a:ext uri="{FF2B5EF4-FFF2-40B4-BE49-F238E27FC236}">
                <a16:creationId xmlns:a16="http://schemas.microsoft.com/office/drawing/2014/main" id="{0EEA75DC-BD58-47FC-A49C-D8C9469351F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98475" y="1075591"/>
            <a:ext cx="3303482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0FD607B2-5B93-4F6C-812A-949CE61FF1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33" y="2057401"/>
            <a:ext cx="3109186" cy="27921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E324E-B4FD-4866-BF57-DC1687C10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6751948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TensorFlow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5FD6B-AEE0-4A45-B476-347690A92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6770802" cy="4024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AzureML</a:t>
            </a:r>
            <a:r>
              <a:rPr lang="en-US" sz="1400" dirty="0">
                <a:solidFill>
                  <a:schemeClr val="bg1"/>
                </a:solidFill>
              </a:rPr>
              <a:t> Services + Data Science VMs</a:t>
            </a:r>
          </a:p>
          <a:p>
            <a:r>
              <a:rPr lang="en-US" sz="1400" dirty="0">
                <a:solidFill>
                  <a:schemeClr val="bg1"/>
                </a:solidFill>
              </a:rPr>
              <a:t>Four strategies explored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Basic: SGD, no augmentation (useful for baseline, shaking bugs out)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ADAM: Best model much more quickly, but then overfit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Random Horizontal Flip: Even better performance, but took longer, less prone to overfit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</a:rPr>
              <a:t>+ Random Crop/Scaling: Worse performance, but highly resilient to overfitting</a:t>
            </a:r>
          </a:p>
          <a:p>
            <a:r>
              <a:rPr lang="en-US" sz="1400" dirty="0">
                <a:solidFill>
                  <a:schemeClr val="bg1"/>
                </a:solidFill>
              </a:rPr>
              <a:t>We hooked </a:t>
            </a:r>
            <a:r>
              <a:rPr lang="en-US" sz="1400" dirty="0" err="1">
                <a:solidFill>
                  <a:schemeClr val="bg1"/>
                </a:solidFill>
              </a:rPr>
              <a:t>TensorBoard</a:t>
            </a:r>
            <a:r>
              <a:rPr lang="en-US" sz="1400" dirty="0">
                <a:solidFill>
                  <a:schemeClr val="bg1"/>
                </a:solidFill>
              </a:rPr>
              <a:t> outputs to Azure ML Logger to track process across runs</a:t>
            </a:r>
          </a:p>
          <a:p>
            <a:r>
              <a:rPr lang="en-US" sz="1400" dirty="0">
                <a:solidFill>
                  <a:schemeClr val="bg1"/>
                </a:solidFill>
              </a:rPr>
              <a:t>We used Azure API Management + </a:t>
            </a:r>
            <a:r>
              <a:rPr lang="en-US" sz="1400" dirty="0" err="1">
                <a:solidFill>
                  <a:schemeClr val="bg1"/>
                </a:solidFill>
              </a:rPr>
              <a:t>Sanic</a:t>
            </a:r>
            <a:r>
              <a:rPr lang="en-US" sz="1400" dirty="0">
                <a:solidFill>
                  <a:schemeClr val="bg1"/>
                </a:solidFill>
              </a:rPr>
              <a:t> for our scoring API</a:t>
            </a:r>
          </a:p>
        </p:txBody>
      </p:sp>
    </p:spTree>
    <p:extLst>
      <p:ext uri="{BB962C8B-B14F-4D97-AF65-F5344CB8AC3E}">
        <p14:creationId xmlns:p14="http://schemas.microsoft.com/office/powerpoint/2010/main" val="1906554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CFD580F5-E7BF-4C1D-BEFD-4A4601EBA8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4" name="Picture 13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F0F06750-78FE-4472-8DA5-14CF3336F8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77D6507-8E8D-40E1-A7B9-63012EF9492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0174DB8-A296-4DE1-8BBF-0AA979294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9" b="197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37EDF5-1D76-44FE-99E9-F86B7F7E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/>
              <a:t>Sharing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9B9B9-8C9B-496A-8ED4-7D062B92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4842935"/>
            <a:ext cx="9448800" cy="685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hlinkClick r:id="rId6"/>
              </a:rPr>
              <a:t>https://www.microsoft.com/developerblog/2017/10/24/bird-detection-with-azure-ml-workbench/</a:t>
            </a:r>
            <a:r>
              <a:rPr lang="en-US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13462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AC85-1BD1-4AC0-8CD9-731572B8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D18F7-8EF2-4735-A7EF-46A2473C2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Nonprofits and government organizations often have painfully manual processes</a:t>
            </a:r>
          </a:p>
          <a:p>
            <a:pPr lvl="1"/>
            <a:r>
              <a:rPr lang="en-US" dirty="0"/>
              <a:t>Simple machine learning and deep learning systems that we take for granted are groundbreaking</a:t>
            </a:r>
          </a:p>
          <a:p>
            <a:r>
              <a:rPr lang="en-US" dirty="0"/>
              <a:t>Know your problem</a:t>
            </a:r>
          </a:p>
          <a:p>
            <a:pPr lvl="1"/>
            <a:r>
              <a:rPr lang="en-US" dirty="0"/>
              <a:t>Legal and ethical restrictions can often add technical constraints</a:t>
            </a:r>
          </a:p>
          <a:p>
            <a:pPr lvl="1"/>
            <a:r>
              <a:rPr lang="en-US" dirty="0"/>
              <a:t>Users often don’t need “the right” answer, just a good one (decision support vs. decision-making)</a:t>
            </a:r>
          </a:p>
          <a:p>
            <a:r>
              <a:rPr lang="en-US" dirty="0"/>
              <a:t>Buy don’t build (but for free)</a:t>
            </a:r>
          </a:p>
          <a:p>
            <a:pPr lvl="1"/>
            <a:r>
              <a:rPr lang="en-US" dirty="0"/>
              <a:t>There are tons of open source solutions out there!</a:t>
            </a:r>
          </a:p>
          <a:p>
            <a:pPr lvl="1"/>
            <a:r>
              <a:rPr lang="en-US" dirty="0"/>
              <a:t>Transfer learning and feature-vectors can help!</a:t>
            </a:r>
          </a:p>
        </p:txBody>
      </p:sp>
    </p:spTree>
    <p:extLst>
      <p:ext uri="{BB962C8B-B14F-4D97-AF65-F5344CB8AC3E}">
        <p14:creationId xmlns:p14="http://schemas.microsoft.com/office/powerpoint/2010/main" val="3799359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4768-42DE-40F5-997E-9586314F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20684-183B-4186-BDA3-982A82D84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 I’ll be around after the talk.</a:t>
            </a:r>
          </a:p>
          <a:p>
            <a:r>
              <a:rPr lang="en-US" dirty="0"/>
              <a:t>Our team is hiring – </a:t>
            </a:r>
            <a:r>
              <a:rPr lang="en-US" dirty="0">
                <a:hlinkClick r:id="rId3"/>
              </a:rPr>
              <a:t>milanz@Microsoft.com</a:t>
            </a:r>
            <a:r>
              <a:rPr lang="en-US" dirty="0"/>
              <a:t> </a:t>
            </a:r>
          </a:p>
          <a:p>
            <a:r>
              <a:rPr lang="en-US" dirty="0"/>
              <a:t>This deck and all links: </a:t>
            </a:r>
            <a:r>
              <a:rPr lang="en-US" dirty="0">
                <a:hlinkClick r:id="rId4"/>
              </a:rPr>
              <a:t>https://aka.ms/SGACS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5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4C41CF4-4A13-4AA9-9300-CB7A2E37C86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7B115-9FF3-46AE-AE08-826DEB9A624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27197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3013E5C-4085-482C-9C22-2ACDC7BB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609" y="764372"/>
            <a:ext cx="3173688" cy="5216013"/>
          </a:xfrm>
        </p:spPr>
        <p:txBody>
          <a:bodyPr>
            <a:normAutofit/>
          </a:bodyPr>
          <a:lstStyle/>
          <a:p>
            <a:r>
              <a:rPr lang="en-US" dirty="0"/>
              <a:t>Who We 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60E2C-FA47-4480-A51D-AAC946CE9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138" y="764372"/>
            <a:ext cx="7086600" cy="5216013"/>
          </a:xfrm>
        </p:spPr>
        <p:txBody>
          <a:bodyPr anchor="ctr">
            <a:normAutofit/>
          </a:bodyPr>
          <a:lstStyle/>
          <a:p>
            <a:r>
              <a:rPr lang="en-US" sz="2000"/>
              <a:t>MSFT / SMSG / CSE / DWR / MLDS</a:t>
            </a:r>
          </a:p>
          <a:p>
            <a:pPr lvl="1"/>
            <a:r>
              <a:rPr lang="en-US"/>
              <a:t>OMGWTF?!</a:t>
            </a:r>
          </a:p>
          <a:p>
            <a:r>
              <a:rPr lang="en-US" sz="2000"/>
              <a:t>Working with Partners</a:t>
            </a:r>
          </a:p>
          <a:p>
            <a:r>
              <a:rPr lang="en-US" sz="2000"/>
              <a:t>Across numerous disciplines</a:t>
            </a:r>
          </a:p>
          <a:p>
            <a:r>
              <a:rPr lang="en-US" sz="2000"/>
              <a:t>On really hard problems</a:t>
            </a:r>
          </a:p>
          <a:p>
            <a:r>
              <a:rPr lang="en-US" sz="2000"/>
              <a:t>And sharing the solutions</a:t>
            </a:r>
          </a:p>
        </p:txBody>
      </p:sp>
    </p:spTree>
    <p:extLst>
      <p:ext uri="{BB962C8B-B14F-4D97-AF65-F5344CB8AC3E}">
        <p14:creationId xmlns:p14="http://schemas.microsoft.com/office/powerpoint/2010/main" val="259588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74">
            <a:extLst>
              <a:ext uri="{FF2B5EF4-FFF2-40B4-BE49-F238E27FC236}">
                <a16:creationId xmlns:a16="http://schemas.microsoft.com/office/drawing/2014/main" id="{CB44E53D-EF94-4504-A898-39C5CF1334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34" name="Picture 76">
            <a:extLst>
              <a:ext uri="{FF2B5EF4-FFF2-40B4-BE49-F238E27FC236}">
                <a16:creationId xmlns:a16="http://schemas.microsoft.com/office/drawing/2014/main" id="{4B3FF6E0-F25E-4081-91DC-0B827E8B07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035" name="Rectangle 78">
            <a:extLst>
              <a:ext uri="{FF2B5EF4-FFF2-40B4-BE49-F238E27FC236}">
                <a16:creationId xmlns:a16="http://schemas.microsoft.com/office/drawing/2014/main" id="{7BE1ACC2-6C94-4543-B2A9-FB22EF85267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863AB20A-75E6-44E7-B4FB-4219AF5351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41BE979F-8B6F-4B48-ADAF-2A8F3D92DDF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"/>
            <a:ext cx="12192000" cy="26243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rockwell logo">
            <a:extLst>
              <a:ext uri="{FF2B5EF4-FFF2-40B4-BE49-F238E27FC236}">
                <a16:creationId xmlns:a16="http://schemas.microsoft.com/office/drawing/2014/main" id="{49D5DE10-C260-4806-AA72-6A2BCF4D9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17" y="484632"/>
            <a:ext cx="1523474" cy="18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www.gmkfreelogos.com/logos/S/img/Sage-3.gif">
            <a:extLst>
              <a:ext uri="{FF2B5EF4-FFF2-40B4-BE49-F238E27FC236}">
                <a16:creationId xmlns:a16="http://schemas.microsoft.com/office/drawing/2014/main" id="{43694F88-874B-4B76-B0F0-554F101A7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75" b="30594"/>
          <a:stretch/>
        </p:blipFill>
        <p:spPr bwMode="auto">
          <a:xfrm>
            <a:off x="3530770" y="912922"/>
            <a:ext cx="2404362" cy="9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pbs.twimg.com/profile_images/473412614387535872/anW5fha_.jpeg">
            <a:extLst>
              <a:ext uri="{FF2B5EF4-FFF2-40B4-BE49-F238E27FC236}">
                <a16:creationId xmlns:a16="http://schemas.microsoft.com/office/drawing/2014/main" id="{9EDE55F8-FE5C-467B-9911-059C847DF6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0" t="12134" r="15393" b="11934"/>
          <a:stretch/>
        </p:blipFill>
        <p:spPr bwMode="auto">
          <a:xfrm>
            <a:off x="6634049" y="484632"/>
            <a:ext cx="1649997" cy="18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chneider electric logo">
            <a:extLst>
              <a:ext uri="{FF2B5EF4-FFF2-40B4-BE49-F238E27FC236}">
                <a16:creationId xmlns:a16="http://schemas.microsoft.com/office/drawing/2014/main" id="{D0533C4D-07A1-4C47-80D8-3B3EC954B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331" y="484632"/>
            <a:ext cx="1863629" cy="181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9D6D6F-3EEE-4D79-924E-CFE768C07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159418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Working With Partners</a:t>
            </a:r>
          </a:p>
        </p:txBody>
      </p:sp>
    </p:spTree>
    <p:extLst>
      <p:ext uri="{BB962C8B-B14F-4D97-AF65-F5344CB8AC3E}">
        <p14:creationId xmlns:p14="http://schemas.microsoft.com/office/powerpoint/2010/main" val="1396855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34" descr="A picture containing indoor, sitting&#10;&#10;Description generated with high confidence">
            <a:extLst>
              <a:ext uri="{FF2B5EF4-FFF2-40B4-BE49-F238E27FC236}">
                <a16:creationId xmlns:a16="http://schemas.microsoft.com/office/drawing/2014/main" id="{CB44E53D-EF94-4504-A898-39C5CF1334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70" name="Picture 36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4B3FF6E0-F25E-4081-91DC-0B827E8B07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71" name="Rectangle 38">
            <a:extLst>
              <a:ext uri="{FF2B5EF4-FFF2-40B4-BE49-F238E27FC236}">
                <a16:creationId xmlns:a16="http://schemas.microsoft.com/office/drawing/2014/main" id="{4FA18AD9-4131-4C99-868F-FF10F9812E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12">
            <a:extLst>
              <a:ext uri="{FF2B5EF4-FFF2-40B4-BE49-F238E27FC236}">
                <a16:creationId xmlns:a16="http://schemas.microsoft.com/office/drawing/2014/main" id="{07BF9F7B-7617-44E3-B624-50DB0B90688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574" y="640077"/>
            <a:ext cx="3049365" cy="2350667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14">
            <a:extLst>
              <a:ext uri="{FF2B5EF4-FFF2-40B4-BE49-F238E27FC236}">
                <a16:creationId xmlns:a16="http://schemas.microsoft.com/office/drawing/2014/main" id="{F2D45908-E2D1-4BA6-9764-B0B958CCBF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574" y="3162299"/>
            <a:ext cx="3049365" cy="3054096"/>
          </a:xfrm>
          <a:prstGeom prst="roundRect">
            <a:avLst>
              <a:gd name="adj" fmla="val 2226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44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D9566C95-CF74-4FB2-95BE-50BC55D2DC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00"/>
          <a:stretch/>
        </p:blipFill>
        <p:spPr>
          <a:xfrm>
            <a:off x="7534656" y="4375150"/>
            <a:ext cx="4657344" cy="2482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0675C-7113-44BE-B8ED-EB10937099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852" y="869006"/>
            <a:ext cx="1892808" cy="1892808"/>
          </a:xfrm>
          <a:prstGeom prst="rect">
            <a:avLst/>
          </a:prstGeom>
        </p:spPr>
      </p:pic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A45994A-1F57-4F2F-80A3-5EE00FA26B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87" y="3392988"/>
            <a:ext cx="2592717" cy="2592717"/>
          </a:xfrm>
          <a:prstGeom prst="rect">
            <a:avLst/>
          </a:prstGeom>
        </p:spPr>
      </p:pic>
      <p:sp>
        <p:nvSpPr>
          <p:cNvPr id="75" name="Rounded Rectangle 20">
            <a:extLst>
              <a:ext uri="{FF2B5EF4-FFF2-40B4-BE49-F238E27FC236}">
                <a16:creationId xmlns:a16="http://schemas.microsoft.com/office/drawing/2014/main" id="{10B3D0CD-39AC-4AB3-B3F1-76945097664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9764" y="3866058"/>
            <a:ext cx="3049365" cy="2350667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A6CABF-770B-46AD-AFDF-8EF7A92168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998" y="4392167"/>
            <a:ext cx="2596896" cy="1298448"/>
          </a:xfrm>
          <a:prstGeom prst="rect">
            <a:avLst/>
          </a:prstGeom>
        </p:spPr>
      </p:pic>
      <p:sp>
        <p:nvSpPr>
          <p:cNvPr id="76" name="Rounded Rectangle 39">
            <a:extLst>
              <a:ext uri="{FF2B5EF4-FFF2-40B4-BE49-F238E27FC236}">
                <a16:creationId xmlns:a16="http://schemas.microsoft.com/office/drawing/2014/main" id="{71F2BD2C-28F0-4D6B-B608-43F1D5C43D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9764" y="640077"/>
            <a:ext cx="3049365" cy="3054096"/>
          </a:xfrm>
          <a:prstGeom prst="roundRect">
            <a:avLst>
              <a:gd name="adj" fmla="val 2226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CEC66-9E18-4DAD-AB79-2E1A6C2CD3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77" y="870766"/>
            <a:ext cx="2592717" cy="25927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367F0-6EC2-4391-8D28-36CCBDBE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277" y="673240"/>
            <a:ext cx="303152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…Not All Fortune 500</a:t>
            </a:r>
          </a:p>
        </p:txBody>
      </p:sp>
    </p:spTree>
    <p:extLst>
      <p:ext uri="{BB962C8B-B14F-4D97-AF65-F5344CB8AC3E}">
        <p14:creationId xmlns:p14="http://schemas.microsoft.com/office/powerpoint/2010/main" val="328975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0BA3-447F-4E0C-A2FC-2D25D8CB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The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16235-BA9C-4DD2-8B61-A896CA4A8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Stories</a:t>
            </a:r>
          </a:p>
          <a:p>
            <a:pPr lvl="1"/>
            <a:r>
              <a:rPr lang="en-US" dirty="0">
                <a:hlinkClick r:id="rId3"/>
              </a:rPr>
              <a:t>https://www.microsoft.com/developerblog/</a:t>
            </a:r>
            <a:r>
              <a:rPr lang="en-US" dirty="0"/>
              <a:t> </a:t>
            </a:r>
          </a:p>
          <a:p>
            <a:r>
              <a:rPr lang="en-US" dirty="0"/>
              <a:t>Open-Source Repos</a:t>
            </a:r>
          </a:p>
          <a:p>
            <a:pPr lvl="1"/>
            <a:r>
              <a:rPr lang="en-US" dirty="0"/>
              <a:t>You’ll see GitHub links throughout the talk</a:t>
            </a:r>
          </a:p>
          <a:p>
            <a:pPr lvl="1"/>
            <a:r>
              <a:rPr lang="en-US" dirty="0"/>
              <a:t>(Almost) All code is MIT </a:t>
            </a:r>
            <a:r>
              <a:rPr lang="en-US" dirty="0" err="1"/>
              <a:t>Licenced</a:t>
            </a:r>
            <a:endParaRPr lang="en-US" dirty="0"/>
          </a:p>
          <a:p>
            <a:r>
              <a:rPr lang="en-US" dirty="0"/>
              <a:t>Talks, like this one</a:t>
            </a:r>
          </a:p>
        </p:txBody>
      </p:sp>
    </p:spTree>
    <p:extLst>
      <p:ext uri="{BB962C8B-B14F-4D97-AF65-F5344CB8AC3E}">
        <p14:creationId xmlns:p14="http://schemas.microsoft.com/office/powerpoint/2010/main" val="392191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184FA60-56E6-4C39-B1D1-F8DA36DE1F3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356FD-82C7-4E0B-9494-355CAE397D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 b="15805"/>
          <a:stretch/>
        </p:blipFill>
        <p:spPr>
          <a:xfrm rot="5400000" flipH="1" flipV="1">
            <a:off x="8887991" y="3553991"/>
            <a:ext cx="4517571" cy="209044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FA5C2-5B7A-49D6-9AA4-AD5546784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864" y="4771908"/>
            <a:ext cx="5845628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UN/OCHA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BBCBF-4179-4CC2-AFC6-E5039CF4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4" y="630827"/>
            <a:ext cx="9222535" cy="3845311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Measuring impact of aid in Libya</a:t>
            </a:r>
          </a:p>
          <a:p>
            <a:pPr lvl="1"/>
            <a:r>
              <a:rPr lang="en-US" dirty="0"/>
              <a:t>How can I measure the impact of aid when …</a:t>
            </a:r>
          </a:p>
          <a:p>
            <a:pPr lvl="1"/>
            <a:r>
              <a:rPr lang="en-US" dirty="0"/>
              <a:t>… I’m not allowed into the country</a:t>
            </a:r>
          </a:p>
          <a:p>
            <a:pPr lvl="1"/>
            <a:r>
              <a:rPr lang="en-US" dirty="0"/>
              <a:t>… I can’t pay people to check – as it would put them in harm’s way</a:t>
            </a:r>
          </a:p>
          <a:p>
            <a:pPr lvl="1"/>
            <a:r>
              <a:rPr lang="en-US" dirty="0"/>
              <a:t>… Newspapers are unreliable narrators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E3695-7CFC-46F8-931D-8CF498489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82" y="4771907"/>
            <a:ext cx="1047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43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Picture 11" descr="A picture containing sitting&#10;&#10;Description generated with high confidence">
            <a:extLst>
              <a:ext uri="{FF2B5EF4-FFF2-40B4-BE49-F238E27FC236}">
                <a16:creationId xmlns:a16="http://schemas.microsoft.com/office/drawing/2014/main" id="{D2B93162-635C-46F5-97EC-E98C1659F1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BBE3DF-CF0B-4376-AEC4-F7A737FC7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987287"/>
            <a:ext cx="3548269" cy="4697896"/>
          </a:xfrm>
        </p:spPr>
        <p:txBody>
          <a:bodyPr>
            <a:normAutofit/>
          </a:bodyPr>
          <a:lstStyle/>
          <a:p>
            <a:r>
              <a:rPr lang="en-US" sz="3600"/>
              <a:t>Scaling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C0F95-6C7B-48D1-AA9B-27AEC7155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7825" y="987287"/>
            <a:ext cx="5755949" cy="4697895"/>
          </a:xfrm>
        </p:spPr>
        <p:txBody>
          <a:bodyPr anchor="ctr">
            <a:normAutofit/>
          </a:bodyPr>
          <a:lstStyle/>
          <a:p>
            <a:r>
              <a:rPr lang="en-US" sz="1800"/>
              <a:t>Initial Solution</a:t>
            </a:r>
          </a:p>
          <a:p>
            <a:pPr lvl="1"/>
            <a:r>
              <a:rPr lang="en-US" sz="1800"/>
              <a:t>Ingest from multiple sources (Twitter, public Facebook, RSS feeds)</a:t>
            </a:r>
          </a:p>
          <a:p>
            <a:pPr lvl="1"/>
            <a:r>
              <a:rPr lang="en-US" sz="1800"/>
              <a:t>Process by chunk in PySpark</a:t>
            </a:r>
          </a:p>
          <a:p>
            <a:pPr lvl="1"/>
            <a:r>
              <a:rPr lang="en-US" sz="1800"/>
              <a:t>Tag locations using fuzzy matching</a:t>
            </a:r>
          </a:p>
          <a:p>
            <a:pPr lvl="1"/>
            <a:r>
              <a:rPr lang="en-US" sz="1800"/>
              <a:t>Tag sentiment using custom sentiment model (Arabic + emoji) </a:t>
            </a:r>
          </a:p>
          <a:p>
            <a:pPr lvl="1"/>
            <a:r>
              <a:rPr lang="en-US" sz="1800"/>
              <a:t>Tag keywords using fuzzy matching and entity tagging</a:t>
            </a:r>
          </a:p>
          <a:p>
            <a:r>
              <a:rPr lang="en-US" sz="1800"/>
              <a:t>PySpark was too slow, NLTK was too heavyweight, Arabic sentiment classifier was too innacurate</a:t>
            </a:r>
          </a:p>
          <a:p>
            <a:r>
              <a:rPr lang="en-US" sz="1800"/>
              <a:t>The Trump Problem, or #BenghaziGate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98140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B1F391C0-3E7D-4DFF-B24B-7CB60D9AC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8" y="947057"/>
            <a:ext cx="11320104" cy="5401811"/>
          </a:xfrm>
        </p:spPr>
      </p:pic>
    </p:spTree>
    <p:extLst>
      <p:ext uri="{BB962C8B-B14F-4D97-AF65-F5344CB8AC3E}">
        <p14:creationId xmlns:p14="http://schemas.microsoft.com/office/powerpoint/2010/main" val="319493212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10397</TotalTime>
  <Words>1744</Words>
  <Application>Microsoft Office PowerPoint</Application>
  <PresentationFormat>Widescreen</PresentationFormat>
  <Paragraphs>215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</vt:lpstr>
      <vt:lpstr>Vapor Trail</vt:lpstr>
      <vt:lpstr>Social Good at Cloud Scale</vt:lpstr>
      <vt:lpstr>Deep Learning, Broad Impact</vt:lpstr>
      <vt:lpstr>Who We Are</vt:lpstr>
      <vt:lpstr>Working With Partners</vt:lpstr>
      <vt:lpstr>…Not All Fortune 500</vt:lpstr>
      <vt:lpstr>Sharing The Solutions</vt:lpstr>
      <vt:lpstr>UN/OCHA</vt:lpstr>
      <vt:lpstr>Scaling Out</vt:lpstr>
      <vt:lpstr>PowerPoint Presentation</vt:lpstr>
      <vt:lpstr>Evolving The Solution</vt:lpstr>
      <vt:lpstr>Sharing</vt:lpstr>
      <vt:lpstr>Ghana Via London</vt:lpstr>
      <vt:lpstr>Gathering Data</vt:lpstr>
      <vt:lpstr>Transfer Learning</vt:lpstr>
      <vt:lpstr>Scoring in Bulk</vt:lpstr>
      <vt:lpstr>Sharing</vt:lpstr>
      <vt:lpstr>          Red Cross</vt:lpstr>
      <vt:lpstr>Experimentation</vt:lpstr>
      <vt:lpstr>Facial Recognition using DL</vt:lpstr>
      <vt:lpstr>Sharing</vt:lpstr>
      <vt:lpstr>Conservation Metrics</vt:lpstr>
      <vt:lpstr>Training the Trainers</vt:lpstr>
      <vt:lpstr>Tensor Throwdown</vt:lpstr>
      <vt:lpstr>TensorFlow Tuning</vt:lpstr>
      <vt:lpstr>Sharing</vt:lpstr>
      <vt:lpstr>Final Thoughts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Good at Cloud Scale</dc:title>
  <dc:creator>Michael Lanzetta</dc:creator>
  <cp:lastModifiedBy>Michael Lanzetta</cp:lastModifiedBy>
  <cp:revision>6</cp:revision>
  <dcterms:created xsi:type="dcterms:W3CDTF">2018-01-29T22:08:43Z</dcterms:created>
  <dcterms:modified xsi:type="dcterms:W3CDTF">2018-03-25T05:36:42Z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milanz@microsoft.com</vt:lpwstr>
  </property>
  <property fmtid="{D5CDD505-2E9C-101B-9397-08002B2CF9AE}" pid="5" name="MSIP_Label_f42aa342-8706-4288-bd11-ebb85995028c_SetDate">
    <vt:lpwstr>2018-01-29T22:11:32.5212043Z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